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1" r:id="rId3"/>
    <p:sldId id="272" r:id="rId4"/>
    <p:sldId id="270" r:id="rId5"/>
    <p:sldId id="276" r:id="rId6"/>
    <p:sldId id="274" r:id="rId7"/>
    <p:sldId id="265" r:id="rId8"/>
    <p:sldId id="275" r:id="rId9"/>
    <p:sldId id="273" r:id="rId10"/>
    <p:sldId id="278" r:id="rId11"/>
    <p:sldId id="279" r:id="rId12"/>
    <p:sldId id="280" r:id="rId13"/>
    <p:sldId id="281" r:id="rId14"/>
    <p:sldId id="282" r:id="rId15"/>
    <p:sldId id="283" r:id="rId16"/>
    <p:sldId id="284" r:id="rId17"/>
    <p:sldId id="266" r:id="rId18"/>
    <p:sldId id="285" r:id="rId19"/>
    <p:sldId id="286" r:id="rId20"/>
    <p:sldId id="287" r:id="rId21"/>
    <p:sldId id="288" r:id="rId22"/>
    <p:sldId id="269" r:id="rId23"/>
    <p:sldId id="290" r:id="rId24"/>
    <p:sldId id="289" r:id="rId25"/>
    <p:sldId id="258" r:id="rId26"/>
    <p:sldId id="257" r:id="rId27"/>
    <p:sldId id="291" r:id="rId28"/>
    <p:sldId id="292" r:id="rId29"/>
    <p:sldId id="293" r:id="rId30"/>
    <p:sldId id="294" r:id="rId31"/>
    <p:sldId id="259" r:id="rId32"/>
    <p:sldId id="260" r:id="rId33"/>
    <p:sldId id="261" r:id="rId34"/>
    <p:sldId id="262" r:id="rId35"/>
    <p:sldId id="263" r:id="rId36"/>
    <p:sldId id="267" r:id="rId37"/>
    <p:sldId id="268" r:id="rId38"/>
    <p:sldId id="277" r:id="rId39"/>
    <p:sldId id="264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3792" autoAdjust="0"/>
  </p:normalViewPr>
  <p:slideViewPr>
    <p:cSldViewPr snapToGrid="0">
      <p:cViewPr>
        <p:scale>
          <a:sx n="62" d="100"/>
          <a:sy n="62" d="100"/>
        </p:scale>
        <p:origin x="828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30C2FB-FEBC-4AF0-BFE2-9D750AC548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7E7A05-A2E5-4EDF-882A-52E7A1D433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C40809-9C9B-4A59-B1FF-BC4AA92C17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357BC-4661-4497-80AF-2834ED9CE2FE}" type="datetimeFigureOut">
              <a:rPr lang="en-US" smtClean="0"/>
              <a:t>3/8/2020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AD5EEA-7BA2-4BF4-904D-481ECB06B4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D7FADB-9F84-4B3B-AFE4-C4273A8D2F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7D708-675F-4935-B362-F10899FDA3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9784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EB41B1-9882-4ED0-984F-EC7E9E185E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6FCD68-358A-4347-BBBF-3BAE483104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153D11-7408-4D39-BAC2-DEAD100AB1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357BC-4661-4497-80AF-2834ED9CE2FE}" type="datetimeFigureOut">
              <a:rPr lang="en-US" smtClean="0"/>
              <a:t>3/8/2020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6A38B2-5703-4D25-81F4-9D4B80A6A5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80190F-831C-4574-BF73-6D999C8D28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7D708-675F-4935-B362-F10899FDA3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1555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9CE39DD-4DDA-4310-9FA8-890A1B6BC28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A0326A-906E-49D2-B383-EBCB7149F4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B8A8D3-3407-4826-BDCF-CCC57C28E2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357BC-4661-4497-80AF-2834ED9CE2FE}" type="datetimeFigureOut">
              <a:rPr lang="en-US" smtClean="0"/>
              <a:t>3/8/2020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4CDE64-DBF9-4AB7-B3C5-331AE8AB63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46A574-91BB-4C5C-989B-F2B9BC81F8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7D708-675F-4935-B362-F10899FDA3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7871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E5445-C23A-4903-A69F-7AC89C1DFA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DC751F-F7BB-47A3-96BC-89AC2B1E42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9F8CE0-B032-4A6E-8BC8-E7B6BD5287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357BC-4661-4497-80AF-2834ED9CE2FE}" type="datetimeFigureOut">
              <a:rPr lang="en-US" smtClean="0"/>
              <a:t>3/8/2020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44E4DA-B2F5-4BF5-BBFD-153D211281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358E6E-F890-4025-BA3A-627FD7635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7D708-675F-4935-B362-F10899FDA3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0819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27D2D-4E6F-4D7A-A7C5-1EB9E74B6E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E9D550-83EF-46A6-B24C-ADEC898E0A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0534A5-15AC-4EA5-A8FB-6346F242BB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357BC-4661-4497-80AF-2834ED9CE2FE}" type="datetimeFigureOut">
              <a:rPr lang="en-US" smtClean="0"/>
              <a:t>3/8/2020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C7A5D1-A7B8-4EC9-B937-9E2302CA4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05D772-1343-4350-B5EF-54884CBA2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7D708-675F-4935-B362-F10899FDA3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1576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6172B-5E2A-4B08-848E-EC2A89086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CC05DE-FEF6-49EF-A5F6-9C8F8DFF66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02A8F6-0F3E-48FF-B2FB-481857C0B8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26CAEC-8E3D-41DA-A9A0-32E85C4798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357BC-4661-4497-80AF-2834ED9CE2FE}" type="datetimeFigureOut">
              <a:rPr lang="en-US" smtClean="0"/>
              <a:t>3/8/2020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DCF593-81B1-4F7B-B37A-99E512CE0D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CB7C51-685C-4758-B9B0-F486E0192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7D708-675F-4935-B362-F10899FDA3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6513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CF281A-B9A6-41B6-A471-698DD43558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5900E6-E27E-4517-8AF9-E4EC3CF557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C77D83-68C2-4388-8B39-E4E0E657A1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5A5C5FA-74D1-4DA7-A0DD-0329FD630A7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7CC029-05ED-4C91-983A-A2AA07B190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C88250F-DC1B-4C89-A5B0-FCD7EDE84A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357BC-4661-4497-80AF-2834ED9CE2FE}" type="datetimeFigureOut">
              <a:rPr lang="en-US" smtClean="0"/>
              <a:t>3/8/2020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89116F-5121-48B3-AA5C-472B2739D3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5668F6C-B913-4B9D-8130-DE0222AD4A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7D708-675F-4935-B362-F10899FDA3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8621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09E3C-0D5D-4109-9A36-C73AADA86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AF6FF9-40A6-4A56-B4BA-5295995B4D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357BC-4661-4497-80AF-2834ED9CE2FE}" type="datetimeFigureOut">
              <a:rPr lang="en-US" smtClean="0"/>
              <a:t>3/8/2020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6E4791-9335-4538-9D16-CA258928F9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6820B5-7BB3-4303-B642-E23150F17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7D708-675F-4935-B362-F10899FDA3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3097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57AAC1E-60FF-429D-9D75-B74DFE309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357BC-4661-4497-80AF-2834ED9CE2FE}" type="datetimeFigureOut">
              <a:rPr lang="en-US" smtClean="0"/>
              <a:t>3/8/2020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DE369B-9EC7-4481-A867-7E9801A0D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AB9085-3D69-49A7-9F38-FF4D278BA8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7D708-675F-4935-B362-F10899FDA3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3349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A601A-2BD1-4904-8C7D-4A5EE7B772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01C153-8BD2-4086-8AE1-F66687ED9D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8A70D1-B038-43BF-B665-A04F25453A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F60E49-68CA-4BC4-8C32-BA98887F62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357BC-4661-4497-80AF-2834ED9CE2FE}" type="datetimeFigureOut">
              <a:rPr lang="en-US" smtClean="0"/>
              <a:t>3/8/2020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C3B458-5FDF-43A0-BCBD-34B98C938E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29D4CE-D6A4-42DA-9F79-7B0909EFA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7D708-675F-4935-B362-F10899FDA3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8442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191160-68DE-4277-B5E6-1A3222EB81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BA39CB-4381-4A1F-9754-254C7D35E0C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8F22A8-B9B4-405A-8A5A-7BB4298C1F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ADEFF3-313F-4856-87D9-196D8253F5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357BC-4661-4497-80AF-2834ED9CE2FE}" type="datetimeFigureOut">
              <a:rPr lang="en-US" smtClean="0"/>
              <a:t>3/8/2020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3621C2-4829-4078-9500-72D050567D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77343A-C848-4997-A4D9-D0192E426F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7D708-675F-4935-B362-F10899FDA3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0834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304974F-188C-4A81-B4B0-23FBD21B89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B9B60A-83BA-4202-B70B-9BE1DA3AF1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54D7EA-F92B-4B3D-ABE0-8AC918E65A5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1357BC-4661-4497-80AF-2834ED9CE2FE}" type="datetimeFigureOut">
              <a:rPr lang="en-US" smtClean="0"/>
              <a:t>3/8/2020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3B3502-DDEA-48E6-9091-2BC0CD1B23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85FC6B-AB24-4F08-A452-C96411C17C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07D708-675F-4935-B362-F10899FDA3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3103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CBCB75-76DB-4847-BC8F-D77356AFC8E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Annotations Guidelines Images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3321D1-92A5-43C6-BC38-28C5EEEA20C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Glossary for all the different events identified in the TUH EEG Corpus</a:t>
            </a:r>
          </a:p>
        </p:txBody>
      </p:sp>
    </p:spTree>
    <p:extLst>
      <p:ext uri="{BB962C8B-B14F-4D97-AF65-F5344CB8AC3E}">
        <p14:creationId xmlns:p14="http://schemas.microsoft.com/office/powerpoint/2010/main" val="2807325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5A8A1-AA1B-4E75-B8CE-5FC1AB2017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Figure 10. FNSZ (single spike)</a:t>
            </a:r>
            <a:br>
              <a:rPr lang="en-US" dirty="0"/>
            </a:br>
            <a:r>
              <a:rPr lang="en-US" sz="1100" dirty="0"/>
              <a:t>/</a:t>
            </a:r>
            <a:r>
              <a:rPr lang="en-US" sz="1100" dirty="0" err="1"/>
              <a:t>gluster_volume</a:t>
            </a:r>
            <a:r>
              <a:rPr lang="en-US" sz="1100" dirty="0"/>
              <a:t>/data/</a:t>
            </a:r>
            <a:r>
              <a:rPr lang="en-US" sz="1100" dirty="0" err="1"/>
              <a:t>isip</a:t>
            </a:r>
            <a:r>
              <a:rPr lang="en-US" sz="1100" dirty="0"/>
              <a:t>/data/</a:t>
            </a:r>
            <a:r>
              <a:rPr lang="en-US" sz="1100" dirty="0" err="1"/>
              <a:t>tuh_eeg_seizure</a:t>
            </a:r>
            <a:r>
              <a:rPr lang="en-US" sz="1100" dirty="0"/>
              <a:t>/v1.5.0/</a:t>
            </a:r>
            <a:r>
              <a:rPr lang="en-US" sz="1100" dirty="0" err="1"/>
              <a:t>edf</a:t>
            </a:r>
            <a:r>
              <a:rPr lang="pt-BR" sz="1100" dirty="0"/>
              <a:t>/03_tcp_ar_a/115/00011580/s006_2014_05_06/00011580_s006_t004.edf</a:t>
            </a:r>
            <a:endParaRPr lang="en-US" sz="1100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8D09D19-45C3-4035-8D2D-EB80C65115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22341" y="1825625"/>
            <a:ext cx="934731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4142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51A9CE-1DB3-4B0A-A6EA-E9A519745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Figure 11. FNSZ (</a:t>
            </a:r>
            <a:r>
              <a:rPr lang="en-US" dirty="0" err="1"/>
              <a:t>polyspike</a:t>
            </a:r>
            <a:r>
              <a:rPr lang="en-US" dirty="0"/>
              <a:t>)</a:t>
            </a:r>
            <a:br>
              <a:rPr lang="en-US" dirty="0"/>
            </a:br>
            <a:r>
              <a:rPr lang="en-US" sz="1100" dirty="0"/>
              <a:t>/data/</a:t>
            </a:r>
            <a:r>
              <a:rPr lang="en-US" sz="1100" dirty="0" err="1"/>
              <a:t>isip</a:t>
            </a:r>
            <a:r>
              <a:rPr lang="en-US" sz="1100" dirty="0"/>
              <a:t>/data/</a:t>
            </a:r>
            <a:r>
              <a:rPr lang="en-US" sz="1100" dirty="0" err="1"/>
              <a:t>tuh_eeg_seizure</a:t>
            </a:r>
            <a:r>
              <a:rPr lang="en-US" sz="1100" dirty="0"/>
              <a:t>/v1.5.0/</a:t>
            </a:r>
            <a:r>
              <a:rPr lang="en-US" sz="1100" dirty="0" err="1"/>
              <a:t>edf</a:t>
            </a:r>
            <a:r>
              <a:rPr lang="en-US" sz="1100" dirty="0"/>
              <a:t>/train/03_tcp_ar_a/104/00010418/s016_2014_05_30/00010418_s016_t003.edf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3C26D61-0E33-426A-B922-849D553BA6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19534" y="1825625"/>
            <a:ext cx="935293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3627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282710-7DFA-4683-A2BA-96E555A173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Figure 12. FNSZ evolution (amplitude)</a:t>
            </a:r>
            <a:br>
              <a:rPr lang="en-US" dirty="0"/>
            </a:br>
            <a:r>
              <a:rPr lang="en-US" sz="1100" dirty="0"/>
              <a:t>/data/</a:t>
            </a:r>
            <a:r>
              <a:rPr lang="en-US" sz="1100" dirty="0" err="1"/>
              <a:t>isip</a:t>
            </a:r>
            <a:r>
              <a:rPr lang="en-US" sz="1100" dirty="0"/>
              <a:t>/data/</a:t>
            </a:r>
            <a:r>
              <a:rPr lang="en-US" sz="1100" dirty="0" err="1"/>
              <a:t>tuh_eeg_seizure</a:t>
            </a:r>
            <a:r>
              <a:rPr lang="en-US" sz="1100" dirty="0"/>
              <a:t>/v1.5.0/</a:t>
            </a:r>
            <a:r>
              <a:rPr lang="en-US" sz="1100" dirty="0" err="1"/>
              <a:t>edf</a:t>
            </a:r>
            <a:r>
              <a:rPr lang="en-US" sz="1100" dirty="0"/>
              <a:t>/train/02_tcp_le/036/00003636/s002_2007_01_12/00003636_s002_t003.edf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8B88B19-045C-4D2E-B80D-83F4FBE21A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25141" y="1825625"/>
            <a:ext cx="934171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8835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57EE64-229B-4FD9-A80B-F66F850191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Figure 13. FNSZ evolution (frequency)</a:t>
            </a:r>
            <a:br>
              <a:rPr lang="en-US" dirty="0"/>
            </a:br>
            <a:r>
              <a:rPr lang="en-US" sz="1100" dirty="0">
                <a:solidFill>
                  <a:prstClr val="black"/>
                </a:solidFill>
              </a:rPr>
              <a:t>/data/</a:t>
            </a:r>
            <a:r>
              <a:rPr lang="en-US" sz="1100" dirty="0" err="1">
                <a:solidFill>
                  <a:prstClr val="black"/>
                </a:solidFill>
              </a:rPr>
              <a:t>isip</a:t>
            </a:r>
            <a:r>
              <a:rPr lang="en-US" sz="1100" dirty="0">
                <a:solidFill>
                  <a:prstClr val="black"/>
                </a:solidFill>
              </a:rPr>
              <a:t>/data/</a:t>
            </a:r>
            <a:r>
              <a:rPr lang="en-US" sz="1100" dirty="0" err="1">
                <a:solidFill>
                  <a:prstClr val="black"/>
                </a:solidFill>
              </a:rPr>
              <a:t>tuh_eeg_seizure</a:t>
            </a:r>
            <a:r>
              <a:rPr lang="en-US" sz="1100" dirty="0">
                <a:solidFill>
                  <a:prstClr val="black"/>
                </a:solidFill>
              </a:rPr>
              <a:t>/v1.5.0/</a:t>
            </a:r>
            <a:r>
              <a:rPr lang="en-US" sz="1100" dirty="0" err="1">
                <a:solidFill>
                  <a:prstClr val="black"/>
                </a:solidFill>
              </a:rPr>
              <a:t>edf</a:t>
            </a:r>
            <a:r>
              <a:rPr lang="en-US" sz="1100" dirty="0">
                <a:solidFill>
                  <a:prstClr val="black"/>
                </a:solidFill>
              </a:rPr>
              <a:t>/train/02_tcp_le/036/00003636/s002_2007_01_12/00003636_s002_t003.edf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D1591EF-533C-4D65-A42B-608C44B1B6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01651" y="1825625"/>
            <a:ext cx="938869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2247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D0A1CC-D75E-48EF-B128-9408D41A4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Figure 14. FNSZ post ictal slowing</a:t>
            </a:r>
            <a:br>
              <a:rPr lang="en-US" dirty="0"/>
            </a:br>
            <a:r>
              <a:rPr lang="en-US" sz="1100" dirty="0"/>
              <a:t>/data/</a:t>
            </a:r>
            <a:r>
              <a:rPr lang="en-US" sz="1100" dirty="0" err="1"/>
              <a:t>isip</a:t>
            </a:r>
            <a:r>
              <a:rPr lang="en-US" sz="1100" dirty="0"/>
              <a:t>/data/</a:t>
            </a:r>
            <a:r>
              <a:rPr lang="en-US" sz="1100" dirty="0" err="1"/>
              <a:t>tuh_eeg_seizure</a:t>
            </a:r>
            <a:r>
              <a:rPr lang="en-US" sz="1100" dirty="0"/>
              <a:t>/v1.5.0/</a:t>
            </a:r>
            <a:r>
              <a:rPr lang="en-US" sz="1100" dirty="0" err="1"/>
              <a:t>edf</a:t>
            </a:r>
            <a:r>
              <a:rPr lang="en-US" sz="1100" dirty="0"/>
              <a:t>/train/01_tcp_ar/118/00011869/s001_2014_08_12/00011869_s001_t004.edf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B8195CA-1F20-4326-8A78-52D4083521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98812" y="1825625"/>
            <a:ext cx="939437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4927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CA8E7-6AB1-4245-992D-67968CC66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Figure 15. GNSZ</a:t>
            </a:r>
            <a:br>
              <a:rPr lang="en-US" dirty="0"/>
            </a:br>
            <a:r>
              <a:rPr lang="en-US" sz="1100" dirty="0"/>
              <a:t>/</a:t>
            </a:r>
            <a:r>
              <a:rPr lang="en-US" sz="1100" dirty="0" err="1"/>
              <a:t>gluster_volume</a:t>
            </a:r>
            <a:r>
              <a:rPr lang="en-US" sz="1100" dirty="0"/>
              <a:t>/data/</a:t>
            </a:r>
            <a:r>
              <a:rPr lang="en-US" sz="1100" dirty="0" err="1"/>
              <a:t>isip</a:t>
            </a:r>
            <a:r>
              <a:rPr lang="en-US" sz="1100" dirty="0"/>
              <a:t>/data/</a:t>
            </a:r>
            <a:r>
              <a:rPr lang="en-US" sz="1100" dirty="0" err="1"/>
              <a:t>tuh_eeg_seizure</a:t>
            </a:r>
            <a:r>
              <a:rPr lang="en-US" sz="1100" dirty="0"/>
              <a:t>/v1.5.0/</a:t>
            </a:r>
            <a:r>
              <a:rPr lang="en-US" sz="1100" dirty="0" err="1"/>
              <a:t>edf</a:t>
            </a:r>
            <a:r>
              <a:rPr lang="en-US" sz="1100" dirty="0"/>
              <a:t>/train/01_tcp_ar/044/00004456/s015_2014_06_19/00004456_s015_t002.edf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00C2679-BC24-4B27-AED1-CE650DDCE2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48203" y="1825625"/>
            <a:ext cx="929559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8055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169D83-4056-44BD-9004-8442D74237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5600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Figure 16. TCSZ atonic phase (we could get a better picture of this for sure)</a:t>
            </a:r>
            <a:br>
              <a:rPr lang="en-US" dirty="0"/>
            </a:br>
            <a:r>
              <a:rPr lang="en-US" sz="1100" dirty="0"/>
              <a:t>/</a:t>
            </a:r>
            <a:r>
              <a:rPr lang="en-US" sz="1100" dirty="0" err="1"/>
              <a:t>gluster_volume</a:t>
            </a:r>
            <a:r>
              <a:rPr lang="en-US" sz="1100" dirty="0"/>
              <a:t>/data/</a:t>
            </a:r>
            <a:r>
              <a:rPr lang="en-US" sz="1100" dirty="0" err="1"/>
              <a:t>isip</a:t>
            </a:r>
            <a:r>
              <a:rPr lang="en-US" sz="1100" dirty="0"/>
              <a:t>/data/</a:t>
            </a:r>
            <a:r>
              <a:rPr lang="en-US" sz="1100" dirty="0" err="1"/>
              <a:t>tuh_eeg_seizure</a:t>
            </a:r>
            <a:r>
              <a:rPr lang="en-US" sz="1100" dirty="0"/>
              <a:t>/v1.5.0/</a:t>
            </a:r>
            <a:r>
              <a:rPr lang="en-US" sz="1100" dirty="0" err="1"/>
              <a:t>edf</a:t>
            </a:r>
            <a:r>
              <a:rPr lang="en-US" sz="1100" dirty="0"/>
              <a:t>/train/03_tcp_ar_a/062/00006230/s006_2010_09_13/00006230_s006_t005.edf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105F712-2D2B-4CD1-AE52-674AC4D1B5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12780" y="1825625"/>
            <a:ext cx="936643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2727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7F00C-5A52-488A-B495-D4780E2F93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Figure 17. TCSZ with artifact(report verified)</a:t>
            </a:r>
            <a:br>
              <a:rPr lang="en-US" dirty="0"/>
            </a:br>
            <a:r>
              <a:rPr lang="en-US" sz="1000" dirty="0"/>
              <a:t>/</a:t>
            </a:r>
            <a:r>
              <a:rPr lang="en-US" sz="1000" dirty="0" err="1"/>
              <a:t>gluster_volume</a:t>
            </a:r>
            <a:r>
              <a:rPr lang="en-US" sz="1000" dirty="0"/>
              <a:t>/data/</a:t>
            </a:r>
            <a:r>
              <a:rPr lang="en-US" sz="1000" dirty="0" err="1"/>
              <a:t>isip</a:t>
            </a:r>
            <a:r>
              <a:rPr lang="en-US" sz="1000" dirty="0"/>
              <a:t>/data/</a:t>
            </a:r>
            <a:r>
              <a:rPr lang="en-US" sz="1000" dirty="0" err="1"/>
              <a:t>tuh_eeg_seizure</a:t>
            </a:r>
            <a:r>
              <a:rPr lang="en-US" sz="1000" dirty="0"/>
              <a:t>/work/</a:t>
            </a:r>
            <a:r>
              <a:rPr lang="en-US" sz="1000" dirty="0" err="1"/>
              <a:t>second_pass_set</a:t>
            </a:r>
            <a:r>
              <a:rPr lang="en-US" sz="1000" dirty="0"/>
              <a:t>/</a:t>
            </a:r>
            <a:r>
              <a:rPr lang="en-US" sz="1000" dirty="0" err="1"/>
              <a:t>edf</a:t>
            </a:r>
            <a:r>
              <a:rPr lang="en-US" sz="1000" dirty="0"/>
              <a:t>/01_tcp_ar/006/00000630/s002_2003_05_28/00000630_s002_t001.edf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3424580-CAFF-4BCA-9659-BCC7E8AF38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5667" y="1825625"/>
            <a:ext cx="914066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4684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BE6FE-85F9-4EC6-9B9E-DDEA0956D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Figure 18. MYSZ</a:t>
            </a:r>
            <a:br>
              <a:rPr lang="en-US" dirty="0"/>
            </a:br>
            <a:r>
              <a:rPr lang="en-US" sz="1100" dirty="0"/>
              <a:t>/data/</a:t>
            </a:r>
            <a:r>
              <a:rPr lang="en-US" sz="1100" dirty="0" err="1"/>
              <a:t>isip</a:t>
            </a:r>
            <a:r>
              <a:rPr lang="en-US" sz="1100" dirty="0"/>
              <a:t>/data/</a:t>
            </a:r>
            <a:r>
              <a:rPr lang="en-US" sz="1100" dirty="0" err="1"/>
              <a:t>tuh_eeg_seizure</a:t>
            </a:r>
            <a:r>
              <a:rPr lang="en-US" sz="1100" dirty="0"/>
              <a:t>/v1.5.0/</a:t>
            </a:r>
            <a:r>
              <a:rPr lang="en-US" sz="1100" dirty="0" err="1"/>
              <a:t>edf</a:t>
            </a:r>
            <a:r>
              <a:rPr lang="en-US" sz="1100" dirty="0"/>
              <a:t>/dev/01_tcp_ar/065/00006546/s021_2012_02_22/00006546_s021_t006.edf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3568428-1A45-4E9A-AD8D-B2A257863C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42963" y="1825625"/>
            <a:ext cx="930607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8701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6102C4-BE0C-4BB9-AE20-920CAD047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Figure 19. ABSZ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1A34FE3-0D38-4EE8-9738-FDE8A4EE57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31052" y="1825625"/>
            <a:ext cx="932989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4908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983C93-C8E0-43A4-B7C7-EC2A52634E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Figure 6. Posterior Dominant Rhythm normal EEG</a:t>
            </a:r>
            <a:br>
              <a:rPr lang="en-US" dirty="0"/>
            </a:br>
            <a:r>
              <a:rPr lang="pt-BR" sz="1100" dirty="0"/>
              <a:t>/gluster_volume/data/isip/data/tuh_eeg/v1.2.0/edf/01_tcp_ar/150/00015029/s001_2016_10_12</a:t>
            </a:r>
            <a:endParaRPr lang="en-US" sz="1100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F4199B1-7740-47E2-A72C-27ECD127C8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38625" y="1825625"/>
            <a:ext cx="731474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6068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1CAC1-671A-4C32-994B-DCBC35C43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Figure 20. MUSC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93FEE58-9EFA-4B44-BB74-6386F2273C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02649" y="1825625"/>
            <a:ext cx="918670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4962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B50B97-7DC2-43BF-8883-087CA264B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Figure 21. SHIV (just 4 channels)</a:t>
            </a:r>
            <a:br>
              <a:rPr lang="en-US" dirty="0"/>
            </a:br>
            <a:r>
              <a:rPr lang="en-US" sz="1100" dirty="0"/>
              <a:t>/data/</a:t>
            </a:r>
            <a:r>
              <a:rPr lang="en-US" sz="1100" dirty="0" err="1"/>
              <a:t>isip</a:t>
            </a:r>
            <a:r>
              <a:rPr lang="en-US" sz="1100" dirty="0"/>
              <a:t>/data/</a:t>
            </a:r>
            <a:r>
              <a:rPr lang="en-US" sz="1100" dirty="0" err="1"/>
              <a:t>tuh_eeg_seizure</a:t>
            </a:r>
            <a:r>
              <a:rPr lang="en-US" sz="1100" dirty="0"/>
              <a:t>/v1.5.0/</a:t>
            </a:r>
            <a:r>
              <a:rPr lang="en-US" sz="1100" dirty="0" err="1"/>
              <a:t>edf</a:t>
            </a:r>
            <a:r>
              <a:rPr lang="en-US" sz="1100" dirty="0"/>
              <a:t>/train/01_tcp_ar/065/00006535/s004_2012_07_17/00006535_s004_t008.edf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74F38D7-3957-4E47-95BE-C57C58397F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38538" y="1825625"/>
            <a:ext cx="751492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6434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EE2F2A-5538-442D-81EB-AF9B8F6E1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Figure 22. Chewing (report verified)</a:t>
            </a:r>
            <a:br>
              <a:rPr lang="en-US" dirty="0"/>
            </a:br>
            <a:r>
              <a:rPr lang="en-US" sz="1000" dirty="0"/>
              <a:t>/</a:t>
            </a:r>
            <a:r>
              <a:rPr lang="en-US" sz="1000" dirty="0" err="1"/>
              <a:t>gluster_volume</a:t>
            </a:r>
            <a:r>
              <a:rPr lang="en-US" sz="1000" dirty="0"/>
              <a:t>/data/</a:t>
            </a:r>
            <a:r>
              <a:rPr lang="en-US" sz="1000" dirty="0" err="1"/>
              <a:t>isip</a:t>
            </a:r>
            <a:r>
              <a:rPr lang="en-US" sz="1000" dirty="0"/>
              <a:t>/data/</a:t>
            </a:r>
            <a:r>
              <a:rPr lang="en-US" sz="1000" dirty="0" err="1"/>
              <a:t>tuh_eeg_seizure</a:t>
            </a:r>
            <a:r>
              <a:rPr lang="en-US" sz="1000" dirty="0"/>
              <a:t>/work/</a:t>
            </a:r>
            <a:r>
              <a:rPr lang="en-US" sz="1000" dirty="0" err="1"/>
              <a:t>second_pass_set</a:t>
            </a:r>
            <a:r>
              <a:rPr lang="en-US" sz="1000" dirty="0"/>
              <a:t>/</a:t>
            </a:r>
            <a:r>
              <a:rPr lang="en-US" sz="1000" dirty="0" err="1"/>
              <a:t>edf</a:t>
            </a:r>
            <a:r>
              <a:rPr lang="en-US" sz="1000" dirty="0"/>
              <a:t>/01_tcp_ar/019/00001981/s007_2015_03_30/00001981_s007_t003.edf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ACD8025-7680-4CE3-8DAA-42A71DD6BE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73627" y="1825625"/>
            <a:ext cx="924474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5834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40B5D-C82E-44D7-B19B-A53F1EB68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Figure 23. Single Eye Movement</a:t>
            </a:r>
            <a:br>
              <a:rPr lang="en-US" dirty="0"/>
            </a:br>
            <a:r>
              <a:rPr lang="en-US" sz="1000" dirty="0"/>
              <a:t>/data/</a:t>
            </a:r>
            <a:r>
              <a:rPr lang="en-US" sz="1000" dirty="0" err="1"/>
              <a:t>isip</a:t>
            </a:r>
            <a:r>
              <a:rPr lang="en-US" sz="1000" dirty="0"/>
              <a:t>/data/</a:t>
            </a:r>
            <a:r>
              <a:rPr lang="en-US" sz="1000" dirty="0" err="1"/>
              <a:t>tuh_eeg_seizure</a:t>
            </a:r>
            <a:r>
              <a:rPr lang="en-US" sz="1000" dirty="0"/>
              <a:t>/v1.5.0/</a:t>
            </a:r>
            <a:r>
              <a:rPr lang="en-US" sz="1000" dirty="0" err="1"/>
              <a:t>edf</a:t>
            </a:r>
            <a:r>
              <a:rPr lang="en-US" sz="1000" dirty="0"/>
              <a:t>/train/01_tcp_ar/100/00010088/s005_2015_03_18/00010088_s005_t003.edf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B4585FF-0F2D-42CB-BD91-27FDBEE5BD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11076" y="1825625"/>
            <a:ext cx="936984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8935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9C6DBB-F3FF-48C4-9A0D-B50A82FE5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Figure 24. Lateral Eye movement Run</a:t>
            </a:r>
            <a:br>
              <a:rPr lang="en-US" dirty="0"/>
            </a:br>
            <a:r>
              <a:rPr lang="en-US" sz="1100" dirty="0"/>
              <a:t>/</a:t>
            </a:r>
            <a:r>
              <a:rPr lang="en-US" sz="1100" dirty="0" err="1"/>
              <a:t>gluster_volume</a:t>
            </a:r>
            <a:r>
              <a:rPr lang="en-US" sz="1100" dirty="0"/>
              <a:t>/data/</a:t>
            </a:r>
            <a:r>
              <a:rPr lang="en-US" sz="1100" dirty="0" err="1"/>
              <a:t>isip</a:t>
            </a:r>
            <a:r>
              <a:rPr lang="en-US" sz="1100" dirty="0"/>
              <a:t>/data/</a:t>
            </a:r>
            <a:r>
              <a:rPr lang="en-US" sz="1100" dirty="0" err="1"/>
              <a:t>tuh_eeg_seizure</a:t>
            </a:r>
            <a:r>
              <a:rPr lang="en-US" sz="1100" dirty="0"/>
              <a:t>/v1.5.0/</a:t>
            </a:r>
            <a:r>
              <a:rPr lang="en-US" sz="1100" dirty="0" err="1"/>
              <a:t>edf</a:t>
            </a:r>
            <a:r>
              <a:rPr lang="en-US" sz="1100" dirty="0"/>
              <a:t>/train/01_tcp_ar/100/00010088/s005_2015_03_18/00010088_s005_t008.edf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0037DBF-3660-4FE2-8DE8-EEEA043AE5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92304" y="1825625"/>
            <a:ext cx="920739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674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22FFC8-5528-4563-B8FF-2B0D25998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Figure 23. Eye Blink (Single events)</a:t>
            </a:r>
            <a:br>
              <a:rPr lang="en-US" dirty="0"/>
            </a:br>
            <a:r>
              <a:rPr lang="en-US" sz="900" dirty="0">
                <a:solidFill>
                  <a:prstClr val="black"/>
                </a:solidFill>
              </a:rPr>
              <a:t>/</a:t>
            </a:r>
            <a:r>
              <a:rPr lang="en-US" sz="900" dirty="0" err="1">
                <a:solidFill>
                  <a:prstClr val="black"/>
                </a:solidFill>
              </a:rPr>
              <a:t>gluster_volume</a:t>
            </a:r>
            <a:r>
              <a:rPr lang="en-US" sz="900" dirty="0">
                <a:solidFill>
                  <a:prstClr val="black"/>
                </a:solidFill>
              </a:rPr>
              <a:t>/data/</a:t>
            </a:r>
            <a:r>
              <a:rPr lang="en-US" sz="900" dirty="0" err="1">
                <a:solidFill>
                  <a:prstClr val="black"/>
                </a:solidFill>
              </a:rPr>
              <a:t>isip</a:t>
            </a:r>
            <a:r>
              <a:rPr lang="en-US" sz="900" dirty="0">
                <a:solidFill>
                  <a:prstClr val="black"/>
                </a:solidFill>
              </a:rPr>
              <a:t>/data/</a:t>
            </a:r>
            <a:r>
              <a:rPr lang="en-US" sz="900" dirty="0" err="1">
                <a:solidFill>
                  <a:prstClr val="black"/>
                </a:solidFill>
              </a:rPr>
              <a:t>tuh_eeg_seizure</a:t>
            </a:r>
            <a:r>
              <a:rPr lang="en-US" sz="900" dirty="0">
                <a:solidFill>
                  <a:prstClr val="black"/>
                </a:solidFill>
              </a:rPr>
              <a:t>/work/</a:t>
            </a:r>
            <a:r>
              <a:rPr lang="en-US" sz="900" dirty="0" err="1">
                <a:solidFill>
                  <a:prstClr val="black"/>
                </a:solidFill>
              </a:rPr>
              <a:t>second_pass_set</a:t>
            </a:r>
            <a:r>
              <a:rPr lang="en-US" sz="900" dirty="0">
                <a:solidFill>
                  <a:prstClr val="black"/>
                </a:solidFill>
              </a:rPr>
              <a:t>/</a:t>
            </a:r>
            <a:r>
              <a:rPr lang="en-US" sz="900" dirty="0" err="1">
                <a:solidFill>
                  <a:prstClr val="black"/>
                </a:solidFill>
              </a:rPr>
              <a:t>edf</a:t>
            </a:r>
            <a:r>
              <a:rPr lang="en-US" sz="900" dirty="0">
                <a:solidFill>
                  <a:prstClr val="black"/>
                </a:solidFill>
              </a:rPr>
              <a:t>/01_tcp_ar/030/00003005/s004_2010_06_18/ 030/00003005_s004_t001.edf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1F81F8-9B6C-4256-81B9-C27FFEBFD1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31A279-5272-4EC2-87EA-AFE08E37BD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1760" y="1992360"/>
            <a:ext cx="9428480" cy="4500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4506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ED3D04-1E61-4A7C-B440-5EE8A20BA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Figure 26. Multiple Eyeblinks (Eye fluttering?)</a:t>
            </a:r>
            <a:br>
              <a:rPr lang="en-US" sz="900" dirty="0"/>
            </a:br>
            <a:r>
              <a:rPr lang="en-US" sz="900" dirty="0"/>
              <a:t>/</a:t>
            </a:r>
            <a:r>
              <a:rPr lang="en-US" sz="900" dirty="0" err="1"/>
              <a:t>gluster_volume</a:t>
            </a:r>
            <a:r>
              <a:rPr lang="en-US" sz="900" dirty="0"/>
              <a:t>/data/</a:t>
            </a:r>
            <a:r>
              <a:rPr lang="en-US" sz="900" dirty="0" err="1"/>
              <a:t>isip</a:t>
            </a:r>
            <a:r>
              <a:rPr lang="en-US" sz="900" dirty="0"/>
              <a:t>/data/</a:t>
            </a:r>
            <a:r>
              <a:rPr lang="en-US" sz="900" dirty="0" err="1"/>
              <a:t>tuh_eeg_seizure</a:t>
            </a:r>
            <a:r>
              <a:rPr lang="en-US" sz="900" dirty="0"/>
              <a:t>/v1.5.0/</a:t>
            </a:r>
            <a:r>
              <a:rPr lang="en-US" sz="900" dirty="0" err="1"/>
              <a:t>edf</a:t>
            </a:r>
            <a:r>
              <a:rPr lang="en-US" sz="900" dirty="0"/>
              <a:t>/train/01_tcp_ar/100/00010088/s005_2015_03_18/00010088_s005_t003.edf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FC4C7B0-3EF5-4CAE-811F-A248D04A3A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00099" y="1825625"/>
            <a:ext cx="939180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5080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61A992-8A89-4D83-88EB-AEC9AD53BD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Figure 27. Electrode pop (single)</a:t>
            </a:r>
            <a:br>
              <a:rPr lang="en-US" dirty="0"/>
            </a:br>
            <a:r>
              <a:rPr lang="en-US" sz="1100" dirty="0"/>
              <a:t>/</a:t>
            </a:r>
            <a:r>
              <a:rPr lang="en-US" sz="1100" dirty="0" err="1"/>
              <a:t>gluster_volume</a:t>
            </a:r>
            <a:r>
              <a:rPr lang="en-US" sz="1100" dirty="0"/>
              <a:t>/data/</a:t>
            </a:r>
            <a:r>
              <a:rPr lang="en-US" sz="1100" dirty="0" err="1"/>
              <a:t>isip</a:t>
            </a:r>
            <a:r>
              <a:rPr lang="en-US" sz="1100" dirty="0"/>
              <a:t>/data/</a:t>
            </a:r>
            <a:r>
              <a:rPr lang="en-US" sz="1100" dirty="0" err="1"/>
              <a:t>tuh_eeg_seizure</a:t>
            </a:r>
            <a:r>
              <a:rPr lang="en-US" sz="1100" dirty="0"/>
              <a:t>/v1.5.0/</a:t>
            </a:r>
            <a:r>
              <a:rPr lang="en-US" sz="1100" dirty="0" err="1"/>
              <a:t>edf</a:t>
            </a:r>
            <a:r>
              <a:rPr lang="en-US" sz="1100" dirty="0"/>
              <a:t>/train/01_tcp_ar/087/00008738/s005_2013_06_05/00008738_s005_t003.edf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CDBE0A8-207B-499A-A4AA-4679F6A247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30698" y="1825625"/>
            <a:ext cx="933060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10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043EE9-4AA3-43FC-A076-777516122E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Figure 28. Electrode pop run</a:t>
            </a:r>
            <a:br>
              <a:rPr lang="en-US" dirty="0"/>
            </a:br>
            <a:r>
              <a:rPr lang="en-US" sz="1100" dirty="0"/>
              <a:t>/</a:t>
            </a:r>
            <a:r>
              <a:rPr lang="en-US" sz="1100" dirty="0" err="1"/>
              <a:t>gluster_volume</a:t>
            </a:r>
            <a:r>
              <a:rPr lang="en-US" sz="1100" dirty="0"/>
              <a:t>/data/</a:t>
            </a:r>
            <a:r>
              <a:rPr lang="en-US" sz="1100" dirty="0" err="1"/>
              <a:t>isip</a:t>
            </a:r>
            <a:r>
              <a:rPr lang="en-US" sz="1100" dirty="0"/>
              <a:t>/data/</a:t>
            </a:r>
            <a:r>
              <a:rPr lang="en-US" sz="1100" dirty="0" err="1"/>
              <a:t>tuh_eeg_seizure</a:t>
            </a:r>
            <a:r>
              <a:rPr lang="en-US" sz="1100" dirty="0"/>
              <a:t>/v1.5.0/</a:t>
            </a:r>
            <a:r>
              <a:rPr lang="en-US" sz="1100" dirty="0" err="1"/>
              <a:t>edf</a:t>
            </a:r>
            <a:r>
              <a:rPr lang="en-US" sz="1100" dirty="0"/>
              <a:t>/train/01_tcp_ar/100/00010088/s005_2015_03_18/00010088_s005_t008.edf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A1AFBD9-6E80-4005-9CCE-E1D06F96F0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18434" y="1825625"/>
            <a:ext cx="935513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7137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F46FF0-FFD0-49B4-A078-62C545E8F4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Figure 29. Jerk</a:t>
            </a:r>
            <a:br>
              <a:rPr lang="en-US" dirty="0"/>
            </a:br>
            <a:r>
              <a:rPr lang="en-US" sz="1100" dirty="0"/>
              <a:t>/</a:t>
            </a:r>
            <a:r>
              <a:rPr lang="en-US" sz="1100" dirty="0" err="1"/>
              <a:t>gluster_volume</a:t>
            </a:r>
            <a:r>
              <a:rPr lang="en-US" sz="1100" dirty="0"/>
              <a:t>/data/</a:t>
            </a:r>
            <a:r>
              <a:rPr lang="en-US" sz="1100" dirty="0" err="1"/>
              <a:t>isip</a:t>
            </a:r>
            <a:r>
              <a:rPr lang="en-US" sz="1100" dirty="0"/>
              <a:t>/data/</a:t>
            </a:r>
            <a:r>
              <a:rPr lang="en-US" sz="1100" dirty="0" err="1"/>
              <a:t>tuh_eeg_seizure</a:t>
            </a:r>
            <a:r>
              <a:rPr lang="en-US" sz="1100" dirty="0"/>
              <a:t>/v1.5.0/</a:t>
            </a:r>
            <a:r>
              <a:rPr lang="en-US" sz="1100" dirty="0" err="1"/>
              <a:t>edf</a:t>
            </a:r>
            <a:r>
              <a:rPr lang="en-US" sz="1100" dirty="0"/>
              <a:t>/train/01_tcp_ar/088/00008829/s002_2012_03_29/00008829_s002_t000.edf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71B6B56-304D-4D40-B00F-2BD48066F3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5878" y="1825625"/>
            <a:ext cx="928024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348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6E22D-C8C4-41F4-9CFC-216011243A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Figure 7. Alpha Waves of Youth (17 </a:t>
            </a:r>
            <a:r>
              <a:rPr lang="en-US" dirty="0" err="1"/>
              <a:t>yo</a:t>
            </a:r>
            <a:r>
              <a:rPr lang="en-US" dirty="0"/>
              <a:t> male)</a:t>
            </a:r>
            <a:br>
              <a:rPr lang="en-US" dirty="0"/>
            </a:br>
            <a:r>
              <a:rPr lang="pt-BR" sz="1100" dirty="0"/>
              <a:t>/gluster_volume/data/isip/data/tuh_eeg/v1.2.0/edf/01_tcp_ar/140/00014017/s001_2016_02_01</a:t>
            </a:r>
            <a:endParaRPr lang="en-US" sz="1100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8B9AB9C-F627-460F-AA6F-2D6F8CF0AA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02946" y="1825625"/>
            <a:ext cx="778610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542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DF585-3CCD-4960-AF1A-4749C2786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Figure 30. Repetitive Jerking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4E18B3-3AE1-43DD-9E55-E0AE42062A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3948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480325-6792-4689-8A7F-1EE8D3D94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EMG artifact (T6-O2)</a:t>
            </a:r>
            <a:br>
              <a:rPr lang="en-US" dirty="0"/>
            </a:br>
            <a:r>
              <a:rPr lang="en-US" sz="900" dirty="0">
                <a:solidFill>
                  <a:prstClr val="black"/>
                </a:solidFill>
              </a:rPr>
              <a:t>/</a:t>
            </a:r>
            <a:r>
              <a:rPr lang="en-US" sz="900" dirty="0" err="1">
                <a:solidFill>
                  <a:prstClr val="black"/>
                </a:solidFill>
              </a:rPr>
              <a:t>gluster_volume</a:t>
            </a:r>
            <a:r>
              <a:rPr lang="en-US" sz="900" dirty="0">
                <a:solidFill>
                  <a:prstClr val="black"/>
                </a:solidFill>
              </a:rPr>
              <a:t>/data/</a:t>
            </a:r>
            <a:r>
              <a:rPr lang="en-US" sz="900" dirty="0" err="1">
                <a:solidFill>
                  <a:prstClr val="black"/>
                </a:solidFill>
              </a:rPr>
              <a:t>isip</a:t>
            </a:r>
            <a:r>
              <a:rPr lang="en-US" sz="900" dirty="0">
                <a:solidFill>
                  <a:prstClr val="black"/>
                </a:solidFill>
              </a:rPr>
              <a:t>/data/</a:t>
            </a:r>
            <a:r>
              <a:rPr lang="en-US" sz="900" dirty="0" err="1">
                <a:solidFill>
                  <a:prstClr val="black"/>
                </a:solidFill>
              </a:rPr>
              <a:t>tuh_eeg_seizure</a:t>
            </a:r>
            <a:r>
              <a:rPr lang="en-US" sz="900" dirty="0">
                <a:solidFill>
                  <a:prstClr val="black"/>
                </a:solidFill>
              </a:rPr>
              <a:t>/work/</a:t>
            </a:r>
            <a:r>
              <a:rPr lang="en-US" sz="900" dirty="0" err="1">
                <a:solidFill>
                  <a:prstClr val="black"/>
                </a:solidFill>
              </a:rPr>
              <a:t>second_pass_set</a:t>
            </a:r>
            <a:r>
              <a:rPr lang="en-US" sz="900" dirty="0">
                <a:solidFill>
                  <a:prstClr val="black"/>
                </a:solidFill>
              </a:rPr>
              <a:t>/</a:t>
            </a:r>
            <a:r>
              <a:rPr lang="en-US" sz="900" dirty="0" err="1">
                <a:solidFill>
                  <a:prstClr val="black"/>
                </a:solidFill>
              </a:rPr>
              <a:t>edf</a:t>
            </a:r>
            <a:r>
              <a:rPr lang="en-US" sz="900" dirty="0">
                <a:solidFill>
                  <a:prstClr val="black"/>
                </a:solidFill>
              </a:rPr>
              <a:t>/01_tcp_ar/030/00003005/s004_2010_06_18/ 030/00003005_s004_t001.edf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51C8E10-5DE3-4D82-97B6-08639BE13B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15644" y="1825625"/>
            <a:ext cx="916071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3413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0258B3-99E5-4553-99C8-F6A2BCDDFC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Electrode Movement***</a:t>
            </a:r>
            <a:br>
              <a:rPr lang="en-US" dirty="0"/>
            </a:br>
            <a:r>
              <a:rPr lang="en-US" sz="900" dirty="0">
                <a:solidFill>
                  <a:prstClr val="black"/>
                </a:solidFill>
              </a:rPr>
              <a:t>/</a:t>
            </a:r>
            <a:r>
              <a:rPr lang="en-US" sz="900" dirty="0" err="1">
                <a:solidFill>
                  <a:prstClr val="black"/>
                </a:solidFill>
              </a:rPr>
              <a:t>gluster_volume</a:t>
            </a:r>
            <a:r>
              <a:rPr lang="en-US" sz="900" dirty="0">
                <a:solidFill>
                  <a:prstClr val="black"/>
                </a:solidFill>
              </a:rPr>
              <a:t>/data/</a:t>
            </a:r>
            <a:r>
              <a:rPr lang="en-US" sz="900" dirty="0" err="1">
                <a:solidFill>
                  <a:prstClr val="black"/>
                </a:solidFill>
              </a:rPr>
              <a:t>isip</a:t>
            </a:r>
            <a:r>
              <a:rPr lang="en-US" sz="900" dirty="0">
                <a:solidFill>
                  <a:prstClr val="black"/>
                </a:solidFill>
              </a:rPr>
              <a:t>/data/</a:t>
            </a:r>
            <a:r>
              <a:rPr lang="en-US" sz="900" dirty="0" err="1">
                <a:solidFill>
                  <a:prstClr val="black"/>
                </a:solidFill>
              </a:rPr>
              <a:t>tuh_eeg_seizure</a:t>
            </a:r>
            <a:r>
              <a:rPr lang="en-US" sz="900" dirty="0">
                <a:solidFill>
                  <a:prstClr val="black"/>
                </a:solidFill>
              </a:rPr>
              <a:t>/work/</a:t>
            </a:r>
            <a:r>
              <a:rPr lang="en-US" sz="900" dirty="0" err="1">
                <a:solidFill>
                  <a:prstClr val="black"/>
                </a:solidFill>
              </a:rPr>
              <a:t>second_pass_set</a:t>
            </a:r>
            <a:r>
              <a:rPr lang="en-US" sz="900" dirty="0">
                <a:solidFill>
                  <a:prstClr val="black"/>
                </a:solidFill>
              </a:rPr>
              <a:t>/</a:t>
            </a:r>
            <a:r>
              <a:rPr lang="en-US" sz="900" dirty="0" err="1">
                <a:solidFill>
                  <a:prstClr val="black"/>
                </a:solidFill>
              </a:rPr>
              <a:t>edf</a:t>
            </a:r>
            <a:r>
              <a:rPr lang="en-US" sz="900" dirty="0">
                <a:solidFill>
                  <a:prstClr val="black"/>
                </a:solidFill>
              </a:rPr>
              <a:t>/01_tcp_ar/030/00003005/s004_2010_06_18/ 030/00003005_s004_t001.edf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55680B7-38AD-4813-9A6E-C1CE9307ED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35646" y="1825625"/>
            <a:ext cx="912070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8659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DBC382-250E-42D4-BD62-7E5266BE23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/>
              <a:t>Electrostatic </a:t>
            </a:r>
            <a:br>
              <a:rPr lang="en-US"/>
            </a:br>
            <a:r>
              <a:rPr lang="en-US" sz="900">
                <a:solidFill>
                  <a:prstClr val="black"/>
                </a:solidFill>
              </a:rPr>
              <a:t>/gluster_volume/data/isip/data/tuh_eeg_seizure/work/second_pass_set/edf/01_tcp_ar/030/00003005/s004_2010_06_18/ 030/00003005_s004_t001.edf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5BF5A75-5CC2-4CA2-8A86-0AC3C5D07F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55267" y="196235"/>
            <a:ext cx="2020173" cy="961687"/>
          </a:xfrm>
          <a:prstGeom prst="rect">
            <a:avLst/>
          </a:prstGeom>
        </p:spPr>
      </p:pic>
      <p:pic>
        <p:nvPicPr>
          <p:cNvPr id="8" name="Content Placeholder 3">
            <a:extLst>
              <a:ext uri="{FF2B5EF4-FFF2-40B4-BE49-F238E27FC236}">
                <a16:creationId xmlns:a16="http://schemas.microsoft.com/office/drawing/2014/main" id="{EC63734F-1A5D-4B36-B685-C58E258CD4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9237"/>
          <a:stretch/>
        </p:blipFill>
        <p:spPr>
          <a:xfrm>
            <a:off x="2514389" y="1690688"/>
            <a:ext cx="7163222" cy="4808332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8831950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6B2409-61E2-4F93-91E3-16728643D8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Jerking (</a:t>
            </a:r>
            <a:r>
              <a:rPr lang="en-US" dirty="0" err="1"/>
              <a:t>myoclonous</a:t>
            </a:r>
            <a:r>
              <a:rPr lang="en-US" dirty="0"/>
              <a:t>)</a:t>
            </a:r>
            <a:br>
              <a:rPr lang="en-US" dirty="0"/>
            </a:br>
            <a:r>
              <a:rPr lang="en-US" sz="900" dirty="0">
                <a:solidFill>
                  <a:prstClr val="black"/>
                </a:solidFill>
              </a:rPr>
              <a:t>/</a:t>
            </a:r>
            <a:r>
              <a:rPr lang="en-US" sz="900" dirty="0" err="1">
                <a:solidFill>
                  <a:prstClr val="black"/>
                </a:solidFill>
              </a:rPr>
              <a:t>gluster_volume</a:t>
            </a:r>
            <a:r>
              <a:rPr lang="en-US" sz="900" dirty="0">
                <a:solidFill>
                  <a:prstClr val="black"/>
                </a:solidFill>
              </a:rPr>
              <a:t>/data/</a:t>
            </a:r>
            <a:r>
              <a:rPr lang="en-US" sz="900" dirty="0" err="1">
                <a:solidFill>
                  <a:prstClr val="black"/>
                </a:solidFill>
              </a:rPr>
              <a:t>isip</a:t>
            </a:r>
            <a:r>
              <a:rPr lang="en-US" sz="900" dirty="0">
                <a:solidFill>
                  <a:prstClr val="black"/>
                </a:solidFill>
              </a:rPr>
              <a:t>/data/</a:t>
            </a:r>
            <a:r>
              <a:rPr lang="en-US" sz="900" dirty="0" err="1">
                <a:solidFill>
                  <a:prstClr val="black"/>
                </a:solidFill>
              </a:rPr>
              <a:t>tuh_eeg_seizure</a:t>
            </a:r>
            <a:r>
              <a:rPr lang="en-US" sz="900" dirty="0">
                <a:solidFill>
                  <a:prstClr val="black"/>
                </a:solidFill>
              </a:rPr>
              <a:t>/work/</a:t>
            </a:r>
            <a:r>
              <a:rPr lang="en-US" sz="900" dirty="0" err="1">
                <a:solidFill>
                  <a:prstClr val="black"/>
                </a:solidFill>
              </a:rPr>
              <a:t>second_pass_set</a:t>
            </a:r>
            <a:r>
              <a:rPr lang="en-US" sz="900" dirty="0">
                <a:solidFill>
                  <a:prstClr val="black"/>
                </a:solidFill>
              </a:rPr>
              <a:t>/</a:t>
            </a:r>
            <a:r>
              <a:rPr lang="en-US" sz="900" dirty="0" err="1">
                <a:solidFill>
                  <a:prstClr val="black"/>
                </a:solidFill>
              </a:rPr>
              <a:t>edf</a:t>
            </a:r>
            <a:r>
              <a:rPr lang="en-US" sz="900" dirty="0">
                <a:solidFill>
                  <a:prstClr val="black"/>
                </a:solidFill>
              </a:rPr>
              <a:t>/01_tcp_ar/030/00003005/s004_2010_06_18/ 030/00003005_s004_t001.edf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2E18E52-A659-4EC3-9804-D722ECC0C9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30662" y="1825625"/>
            <a:ext cx="913067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0622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99B262-DD4B-4757-8DFF-A38279714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Lead Artifact</a:t>
            </a:r>
            <a:br>
              <a:rPr lang="en-US" dirty="0"/>
            </a:br>
            <a:r>
              <a:rPr lang="en-US" sz="900" dirty="0">
                <a:solidFill>
                  <a:prstClr val="black"/>
                </a:solidFill>
              </a:rPr>
              <a:t>/</a:t>
            </a:r>
            <a:r>
              <a:rPr lang="en-US" sz="900" dirty="0" err="1">
                <a:solidFill>
                  <a:prstClr val="black"/>
                </a:solidFill>
              </a:rPr>
              <a:t>gluster_volume</a:t>
            </a:r>
            <a:r>
              <a:rPr lang="en-US" sz="900" dirty="0">
                <a:solidFill>
                  <a:prstClr val="black"/>
                </a:solidFill>
              </a:rPr>
              <a:t>/data/</a:t>
            </a:r>
            <a:r>
              <a:rPr lang="en-US" sz="900" dirty="0" err="1">
                <a:solidFill>
                  <a:prstClr val="black"/>
                </a:solidFill>
              </a:rPr>
              <a:t>isip</a:t>
            </a:r>
            <a:r>
              <a:rPr lang="en-US" sz="900" dirty="0">
                <a:solidFill>
                  <a:prstClr val="black"/>
                </a:solidFill>
              </a:rPr>
              <a:t>/data/</a:t>
            </a:r>
            <a:r>
              <a:rPr lang="en-US" sz="900" dirty="0" err="1">
                <a:solidFill>
                  <a:prstClr val="black"/>
                </a:solidFill>
              </a:rPr>
              <a:t>tuh_eeg_seizure</a:t>
            </a:r>
            <a:r>
              <a:rPr lang="en-US" sz="900" dirty="0">
                <a:solidFill>
                  <a:prstClr val="black"/>
                </a:solidFill>
              </a:rPr>
              <a:t>/work/</a:t>
            </a:r>
            <a:r>
              <a:rPr lang="en-US" sz="900" dirty="0" err="1">
                <a:solidFill>
                  <a:prstClr val="black"/>
                </a:solidFill>
              </a:rPr>
              <a:t>second_pass_set</a:t>
            </a:r>
            <a:r>
              <a:rPr lang="en-US" sz="900" dirty="0">
                <a:solidFill>
                  <a:prstClr val="black"/>
                </a:solidFill>
              </a:rPr>
              <a:t>/</a:t>
            </a:r>
            <a:r>
              <a:rPr lang="en-US" sz="900" dirty="0" err="1">
                <a:solidFill>
                  <a:prstClr val="black"/>
                </a:solidFill>
              </a:rPr>
              <a:t>edf</a:t>
            </a:r>
            <a:r>
              <a:rPr lang="en-US" sz="900" dirty="0">
                <a:solidFill>
                  <a:prstClr val="black"/>
                </a:solidFill>
              </a:rPr>
              <a:t>/01_tcp_ar/030/00003005/s004_2010_06_18/ 030/00003005_s004_t001.edf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F40C8E4-9196-42F6-A013-053655837F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40619" y="1825625"/>
            <a:ext cx="911076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4817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8CD34-292B-4FCD-91AA-F65C6DDD0C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Breach Rhythm (report verified)</a:t>
            </a:r>
            <a:br>
              <a:rPr lang="en-US" dirty="0"/>
            </a:br>
            <a:r>
              <a:rPr lang="en-US" sz="1000" dirty="0"/>
              <a:t>/</a:t>
            </a:r>
            <a:r>
              <a:rPr lang="en-US" sz="1000" dirty="0" err="1"/>
              <a:t>gluster_volume</a:t>
            </a:r>
            <a:r>
              <a:rPr lang="en-US" sz="1000" dirty="0"/>
              <a:t>/data/</a:t>
            </a:r>
            <a:r>
              <a:rPr lang="en-US" sz="1000" dirty="0" err="1"/>
              <a:t>isip</a:t>
            </a:r>
            <a:r>
              <a:rPr lang="en-US" sz="1000" dirty="0"/>
              <a:t>/data/</a:t>
            </a:r>
            <a:r>
              <a:rPr lang="en-US" sz="1000" dirty="0" err="1"/>
              <a:t>tuh_eeg_seizure</a:t>
            </a:r>
            <a:r>
              <a:rPr lang="en-US" sz="1000" dirty="0"/>
              <a:t>/work/</a:t>
            </a:r>
            <a:r>
              <a:rPr lang="en-US" sz="1000" dirty="0" err="1"/>
              <a:t>second_pass_set</a:t>
            </a:r>
            <a:r>
              <a:rPr lang="en-US" sz="1000" dirty="0"/>
              <a:t>/</a:t>
            </a:r>
            <a:r>
              <a:rPr lang="en-US" sz="1000" dirty="0" err="1"/>
              <a:t>edf</a:t>
            </a:r>
            <a:r>
              <a:rPr lang="en-US" sz="1000" dirty="0"/>
              <a:t>/01_tcp_ar/077/00007793/s001_2011_05_27/00007793_s001_t000.edf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0EAF8D5-C91B-4641-B32E-B575355BE3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35646" y="1825625"/>
            <a:ext cx="912070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5746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EE23C1-F37F-4327-9EDD-E297BFEE69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Pretty sure we annotated this as a FNSZ with breach on top </a:t>
            </a:r>
            <a:br>
              <a:rPr lang="en-US" dirty="0"/>
            </a:br>
            <a:r>
              <a:rPr lang="en-US" sz="1000" dirty="0">
                <a:solidFill>
                  <a:prstClr val="black"/>
                </a:solidFill>
              </a:rPr>
              <a:t>/</a:t>
            </a:r>
            <a:r>
              <a:rPr lang="en-US" sz="1000" dirty="0" err="1">
                <a:solidFill>
                  <a:prstClr val="black"/>
                </a:solidFill>
              </a:rPr>
              <a:t>gluster_volume</a:t>
            </a:r>
            <a:r>
              <a:rPr lang="en-US" sz="1000" dirty="0">
                <a:solidFill>
                  <a:prstClr val="black"/>
                </a:solidFill>
              </a:rPr>
              <a:t>/data/</a:t>
            </a:r>
            <a:r>
              <a:rPr lang="en-US" sz="1000" dirty="0" err="1">
                <a:solidFill>
                  <a:prstClr val="black"/>
                </a:solidFill>
              </a:rPr>
              <a:t>isip</a:t>
            </a:r>
            <a:r>
              <a:rPr lang="en-US" sz="1000" dirty="0">
                <a:solidFill>
                  <a:prstClr val="black"/>
                </a:solidFill>
              </a:rPr>
              <a:t>/data/</a:t>
            </a:r>
            <a:r>
              <a:rPr lang="en-US" sz="1000" dirty="0" err="1">
                <a:solidFill>
                  <a:prstClr val="black"/>
                </a:solidFill>
              </a:rPr>
              <a:t>tuh_eeg_seizure</a:t>
            </a:r>
            <a:r>
              <a:rPr lang="en-US" sz="1000" dirty="0">
                <a:solidFill>
                  <a:prstClr val="black"/>
                </a:solidFill>
              </a:rPr>
              <a:t>/work/</a:t>
            </a:r>
            <a:r>
              <a:rPr lang="en-US" sz="1000" dirty="0" err="1">
                <a:solidFill>
                  <a:prstClr val="black"/>
                </a:solidFill>
              </a:rPr>
              <a:t>second_pass_set</a:t>
            </a:r>
            <a:r>
              <a:rPr lang="en-US" sz="1000" dirty="0">
                <a:solidFill>
                  <a:prstClr val="black"/>
                </a:solidFill>
              </a:rPr>
              <a:t>/</a:t>
            </a:r>
            <a:r>
              <a:rPr lang="en-US" sz="1000" dirty="0" err="1">
                <a:solidFill>
                  <a:prstClr val="black"/>
                </a:solidFill>
              </a:rPr>
              <a:t>edf</a:t>
            </a:r>
            <a:r>
              <a:rPr lang="en-US" sz="1000" dirty="0">
                <a:solidFill>
                  <a:prstClr val="black"/>
                </a:solidFill>
              </a:rPr>
              <a:t>/01_tcp_ar/077/00007793/s001_2011_05_27/00007793_s001_t000.edf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71C203F-9123-4DD1-A741-59F163042F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10616" y="1825625"/>
            <a:ext cx="917076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16147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0FADF-2F41-4895-B11E-D9982F5B2D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EKG artifact</a:t>
            </a:r>
            <a:br>
              <a:rPr lang="en-US" dirty="0"/>
            </a:br>
            <a:r>
              <a:rPr lang="en-US" sz="1100" dirty="0"/>
              <a:t>/</a:t>
            </a:r>
            <a:r>
              <a:rPr lang="en-US" sz="1100" dirty="0" err="1"/>
              <a:t>gluster_volume</a:t>
            </a:r>
            <a:r>
              <a:rPr lang="en-US" sz="1100" dirty="0"/>
              <a:t>/data/</a:t>
            </a:r>
            <a:r>
              <a:rPr lang="en-US" sz="1100" dirty="0" err="1"/>
              <a:t>isip</a:t>
            </a:r>
            <a:r>
              <a:rPr lang="en-US" sz="1100" dirty="0"/>
              <a:t>/data/</a:t>
            </a:r>
            <a:r>
              <a:rPr lang="en-US" sz="1100" dirty="0" err="1"/>
              <a:t>tuh_eeg_seizure</a:t>
            </a:r>
            <a:r>
              <a:rPr lang="en-US" sz="1100" dirty="0"/>
              <a:t>/v1.5.0/</a:t>
            </a:r>
            <a:r>
              <a:rPr lang="en-US" sz="1100" dirty="0" err="1"/>
              <a:t>edf</a:t>
            </a:r>
            <a:r>
              <a:rPr lang="en-US" sz="1100" dirty="0"/>
              <a:t>/train/01_tcp_ar/125/00012526/s002_2015_01_09/00012526_s002_t000.edf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4F59EB1-AFFB-4447-94B6-5922607185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84987" y="1825625"/>
            <a:ext cx="662202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46825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0BB84C-B955-4B96-968E-0519BF947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Complex Partial (report verified)</a:t>
            </a:r>
            <a:br>
              <a:rPr lang="en-US" dirty="0"/>
            </a:br>
            <a:r>
              <a:rPr lang="en-US" sz="1000" dirty="0"/>
              <a:t>/</a:t>
            </a:r>
            <a:r>
              <a:rPr lang="en-US" sz="1000" dirty="0" err="1"/>
              <a:t>gluster_volume</a:t>
            </a:r>
            <a:r>
              <a:rPr lang="en-US" sz="1000" dirty="0"/>
              <a:t>/data/</a:t>
            </a:r>
            <a:r>
              <a:rPr lang="en-US" sz="1000" dirty="0" err="1"/>
              <a:t>isip</a:t>
            </a:r>
            <a:r>
              <a:rPr lang="en-US" sz="1000" dirty="0"/>
              <a:t>/data/</a:t>
            </a:r>
            <a:r>
              <a:rPr lang="en-US" sz="1000" dirty="0" err="1"/>
              <a:t>tuh_eeg_seizure</a:t>
            </a:r>
            <a:r>
              <a:rPr lang="en-US" sz="1000" dirty="0"/>
              <a:t>/work/</a:t>
            </a:r>
            <a:r>
              <a:rPr lang="en-US" sz="1000" dirty="0" err="1"/>
              <a:t>second_pass_set</a:t>
            </a:r>
            <a:r>
              <a:rPr lang="en-US" sz="1000" dirty="0"/>
              <a:t>/</a:t>
            </a:r>
            <a:r>
              <a:rPr lang="en-US" sz="1000" dirty="0" err="1"/>
              <a:t>edf</a:t>
            </a:r>
            <a:r>
              <a:rPr lang="en-US" sz="1000" dirty="0"/>
              <a:t>/01_tcp_ar/044/00004456/s012_2014_06_18/00004456_s012_t002.edf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F3531B5-30D1-4A7A-A6D1-C79ACB3C8B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40619" y="1825625"/>
            <a:ext cx="911076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8840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0BA713-8015-4014-B32C-C3AD7995E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Slow alpha waves of youth (check age of patient)</a:t>
            </a:r>
            <a:br>
              <a:rPr lang="en-US" dirty="0"/>
            </a:br>
            <a:r>
              <a:rPr lang="en-US" dirty="0" err="1"/>
              <a:t>pt</a:t>
            </a:r>
            <a:r>
              <a:rPr lang="en-US" dirty="0"/>
              <a:t> is 41, this is just alpha rhythm.</a:t>
            </a:r>
            <a:br>
              <a:rPr lang="en-US" dirty="0"/>
            </a:br>
            <a:r>
              <a:rPr lang="en-US" sz="1000" dirty="0"/>
              <a:t>/</a:t>
            </a:r>
            <a:r>
              <a:rPr lang="en-US" sz="1000" dirty="0" err="1"/>
              <a:t>gluster_volume</a:t>
            </a:r>
            <a:r>
              <a:rPr lang="en-US" sz="1000" dirty="0"/>
              <a:t>/data/</a:t>
            </a:r>
            <a:r>
              <a:rPr lang="en-US" sz="1000" dirty="0" err="1"/>
              <a:t>isip</a:t>
            </a:r>
            <a:r>
              <a:rPr lang="en-US" sz="1000" dirty="0"/>
              <a:t>/data/</a:t>
            </a:r>
            <a:r>
              <a:rPr lang="en-US" sz="1000" dirty="0" err="1"/>
              <a:t>tuh_eeg_seizure</a:t>
            </a:r>
            <a:r>
              <a:rPr lang="en-US" sz="1000" dirty="0"/>
              <a:t>/work/</a:t>
            </a:r>
            <a:r>
              <a:rPr lang="en-US" sz="1000" dirty="0" err="1"/>
              <a:t>second_pass_set</a:t>
            </a:r>
            <a:r>
              <a:rPr lang="en-US" sz="1000" dirty="0"/>
              <a:t>/</a:t>
            </a:r>
            <a:r>
              <a:rPr lang="en-US" sz="1000" dirty="0" err="1"/>
              <a:t>edf</a:t>
            </a:r>
            <a:r>
              <a:rPr lang="en-US" sz="1000" dirty="0"/>
              <a:t>/01_tcp_ar/023/00002322/s005_2013_09_19/00002322_s005_t000.edf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9B69A1C-E4BB-493F-8183-B0BFAAE3EE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35646" y="1825625"/>
            <a:ext cx="912070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8856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EEA69-6580-43DE-870C-F74687B3FE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Figure 8. K-Complex + sleep spindle</a:t>
            </a:r>
            <a:br>
              <a:rPr lang="en-US" dirty="0"/>
            </a:br>
            <a:r>
              <a:rPr lang="pt-BR" sz="1100" dirty="0"/>
              <a:t>gluster_volume/data/isip/data/tuh_eeg/v1.2.0/edf/01_tcp_ar/113/00011345/s004_2016_07_19</a:t>
            </a:r>
            <a:endParaRPr lang="en-US" sz="1100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7AD8D98-0BDF-4239-BC82-6D5860C85D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44073" y="1825625"/>
            <a:ext cx="550385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5332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5451AD-4025-4152-A7C1-23236698B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K Complex</a:t>
            </a:r>
            <a:br>
              <a:rPr lang="en-US" dirty="0"/>
            </a:br>
            <a:r>
              <a:rPr lang="pt-BR" sz="1100" dirty="0"/>
              <a:t>/gluster_volume/data/isip/data/tuh_eeg/v1.2.0/edf/01_tcp_ar/113/00011362/s002_2016_05_04</a:t>
            </a:r>
            <a:endParaRPr lang="en-US" sz="1100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609835B-250A-45C6-8E0E-1A31750DFE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97918" y="1825625"/>
            <a:ext cx="179616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2787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EDC57-677C-48AC-B528-60F7F91AE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K complex followed by sleep spindle. I don’t really like this example, the K-complex is tied into something else. The vertex wave is good though.</a:t>
            </a:r>
            <a:br>
              <a:rPr lang="en-US" dirty="0"/>
            </a:br>
            <a:r>
              <a:rPr lang="en-US" sz="1000" dirty="0"/>
              <a:t>/</a:t>
            </a:r>
            <a:r>
              <a:rPr lang="en-US" sz="1000" dirty="0" err="1"/>
              <a:t>gluster_volume</a:t>
            </a:r>
            <a:r>
              <a:rPr lang="en-US" sz="1000" dirty="0"/>
              <a:t>/data/</a:t>
            </a:r>
            <a:r>
              <a:rPr lang="en-US" sz="1000" dirty="0" err="1"/>
              <a:t>isip</a:t>
            </a:r>
            <a:r>
              <a:rPr lang="en-US" sz="1000" dirty="0"/>
              <a:t>/data/</a:t>
            </a:r>
            <a:r>
              <a:rPr lang="en-US" sz="1000" dirty="0" err="1"/>
              <a:t>tuh_eeg_seizure</a:t>
            </a:r>
            <a:r>
              <a:rPr lang="en-US" sz="1000" dirty="0"/>
              <a:t>/work/</a:t>
            </a:r>
            <a:r>
              <a:rPr lang="en-US" sz="1000" dirty="0" err="1"/>
              <a:t>second_pass_set</a:t>
            </a:r>
            <a:r>
              <a:rPr lang="en-US" sz="1000" dirty="0"/>
              <a:t>/</a:t>
            </a:r>
            <a:r>
              <a:rPr lang="en-US" sz="1000" dirty="0" err="1"/>
              <a:t>edf</a:t>
            </a:r>
            <a:r>
              <a:rPr lang="en-US" sz="1000" dirty="0"/>
              <a:t>/01_tcp_ar/034/00003437/s006_2014_10_20/00003437_s006_t003.edf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CA6E75C-32E3-416F-8DE5-EAFC2D525A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30662" y="1971665"/>
            <a:ext cx="913067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0369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932AF5-492B-4549-B85F-2731C8F0B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Sleep Spindle</a:t>
            </a:r>
            <a:br>
              <a:rPr lang="en-US" dirty="0"/>
            </a:br>
            <a:r>
              <a:rPr lang="pt-BR" sz="1100" dirty="0"/>
              <a:t>/gluster_volume/data/isip/data/tuh_eeg/v1.2.0/edf/01_tcp_ar/113/00011362/s002_2016_05_04</a:t>
            </a:r>
            <a:endParaRPr lang="en-US" sz="1100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BC383CA-0DB8-451D-89AA-81FB49E33B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83687" y="1825625"/>
            <a:ext cx="162462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7588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C7EDE-90E2-410A-918E-9CCE7505C9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Figure 9. Vertex Wave</a:t>
            </a:r>
            <a:br>
              <a:rPr lang="en-US" dirty="0"/>
            </a:br>
            <a:r>
              <a:rPr lang="pt-BR" sz="1100" dirty="0"/>
              <a:t>/gluster_volume/data/isip/data/tuh_eeg/v1.2.0/edf/01_tcp_ar/113/00011345/s004_2016_07_19</a:t>
            </a:r>
            <a:endParaRPr lang="en-US" sz="1100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9752E6E-9983-4FDB-8A54-E568208C8D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76285" y="1825625"/>
            <a:ext cx="163942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2826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9466</TotalTime>
  <Words>1640</Words>
  <Application>Microsoft Office PowerPoint</Application>
  <PresentationFormat>Widescreen</PresentationFormat>
  <Paragraphs>40</Paragraphs>
  <Slides>39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3" baseType="lpstr">
      <vt:lpstr>Arial</vt:lpstr>
      <vt:lpstr>Calibri</vt:lpstr>
      <vt:lpstr>Calibri Light</vt:lpstr>
      <vt:lpstr>Office Theme</vt:lpstr>
      <vt:lpstr>Annotations Guidelines Images</vt:lpstr>
      <vt:lpstr>Figure 6. Posterior Dominant Rhythm normal EEG /gluster_volume/data/isip/data/tuh_eeg/v1.2.0/edf/01_tcp_ar/150/00015029/s001_2016_10_12</vt:lpstr>
      <vt:lpstr>Figure 7. Alpha Waves of Youth (17 yo male) /gluster_volume/data/isip/data/tuh_eeg/v1.2.0/edf/01_tcp_ar/140/00014017/s001_2016_02_01</vt:lpstr>
      <vt:lpstr>Slow alpha waves of youth (check age of patient) pt is 41, this is just alpha rhythm. /gluster_volume/data/isip/data/tuh_eeg_seizure/work/second_pass_set/edf/01_tcp_ar/023/00002322/s005_2013_09_19/00002322_s005_t000.edf</vt:lpstr>
      <vt:lpstr>Figure 8. K-Complex + sleep spindle gluster_volume/data/isip/data/tuh_eeg/v1.2.0/edf/01_tcp_ar/113/00011345/s004_2016_07_19</vt:lpstr>
      <vt:lpstr>K Complex /gluster_volume/data/isip/data/tuh_eeg/v1.2.0/edf/01_tcp_ar/113/00011362/s002_2016_05_04</vt:lpstr>
      <vt:lpstr>K complex followed by sleep spindle. I don’t really like this example, the K-complex is tied into something else. The vertex wave is good though. /gluster_volume/data/isip/data/tuh_eeg_seizure/work/second_pass_set/edf/01_tcp_ar/034/00003437/s006_2014_10_20/00003437_s006_t003.edf</vt:lpstr>
      <vt:lpstr>Sleep Spindle /gluster_volume/data/isip/data/tuh_eeg/v1.2.0/edf/01_tcp_ar/113/00011362/s002_2016_05_04</vt:lpstr>
      <vt:lpstr>Figure 9. Vertex Wave /gluster_volume/data/isip/data/tuh_eeg/v1.2.0/edf/01_tcp_ar/113/00011345/s004_2016_07_19</vt:lpstr>
      <vt:lpstr>Figure 10. FNSZ (single spike) /gluster_volume/data/isip/data/tuh_eeg_seizure/v1.5.0/edf/03_tcp_ar_a/115/00011580/s006_2014_05_06/00011580_s006_t004.edf</vt:lpstr>
      <vt:lpstr>Figure 11. FNSZ (polyspike) /data/isip/data/tuh_eeg_seizure/v1.5.0/edf/train/03_tcp_ar_a/104/00010418/s016_2014_05_30/00010418_s016_t003.edf</vt:lpstr>
      <vt:lpstr>Figure 12. FNSZ evolution (amplitude) /data/isip/data/tuh_eeg_seizure/v1.5.0/edf/train/02_tcp_le/036/00003636/s002_2007_01_12/00003636_s002_t003.edf</vt:lpstr>
      <vt:lpstr>Figure 13. FNSZ evolution (frequency) /data/isip/data/tuh_eeg_seizure/v1.5.0/edf/train/02_tcp_le/036/00003636/s002_2007_01_12/00003636_s002_t003.edf</vt:lpstr>
      <vt:lpstr>Figure 14. FNSZ post ictal slowing /data/isip/data/tuh_eeg_seizure/v1.5.0/edf/train/01_tcp_ar/118/00011869/s001_2014_08_12/00011869_s001_t004.edf</vt:lpstr>
      <vt:lpstr>Figure 15. GNSZ /gluster_volume/data/isip/data/tuh_eeg_seizure/v1.5.0/edf/train/01_tcp_ar/044/00004456/s015_2014_06_19/00004456_s015_t002.edf</vt:lpstr>
      <vt:lpstr>Figure 16. TCSZ atonic phase (we could get a better picture of this for sure) /gluster_volume/data/isip/data/tuh_eeg_seizure/v1.5.0/edf/train/03_tcp_ar_a/062/00006230/s006_2010_09_13/00006230_s006_t005.edf</vt:lpstr>
      <vt:lpstr>Figure 17. TCSZ with artifact(report verified) /gluster_volume/data/isip/data/tuh_eeg_seizure/work/second_pass_set/edf/01_tcp_ar/006/00000630/s002_2003_05_28/00000630_s002_t001.edf</vt:lpstr>
      <vt:lpstr>Figure 18. MYSZ /data/isip/data/tuh_eeg_seizure/v1.5.0/edf/dev/01_tcp_ar/065/00006546/s021_2012_02_22/00006546_s021_t006.edf</vt:lpstr>
      <vt:lpstr>Figure 19. ABSZ</vt:lpstr>
      <vt:lpstr>Figure 20. MUSC</vt:lpstr>
      <vt:lpstr>Figure 21. SHIV (just 4 channels) /data/isip/data/tuh_eeg_seizure/v1.5.0/edf/train/01_tcp_ar/065/00006535/s004_2012_07_17/00006535_s004_t008.edf</vt:lpstr>
      <vt:lpstr>Figure 22. Chewing (report verified) /gluster_volume/data/isip/data/tuh_eeg_seizure/work/second_pass_set/edf/01_tcp_ar/019/00001981/s007_2015_03_30/00001981_s007_t003.edf</vt:lpstr>
      <vt:lpstr>Figure 23. Single Eye Movement /data/isip/data/tuh_eeg_seizure/v1.5.0/edf/train/01_tcp_ar/100/00010088/s005_2015_03_18/00010088_s005_t003.edf</vt:lpstr>
      <vt:lpstr>Figure 24. Lateral Eye movement Run /gluster_volume/data/isip/data/tuh_eeg_seizure/v1.5.0/edf/train/01_tcp_ar/100/00010088/s005_2015_03_18/00010088_s005_t008.edf</vt:lpstr>
      <vt:lpstr>Figure 23. Eye Blink (Single events) /gluster_volume/data/isip/data/tuh_eeg_seizure/work/second_pass_set/edf/01_tcp_ar/030/00003005/s004_2010_06_18/ 030/00003005_s004_t001.edf</vt:lpstr>
      <vt:lpstr>Figure 26. Multiple Eyeblinks (Eye fluttering?) /gluster_volume/data/isip/data/tuh_eeg_seizure/v1.5.0/edf/train/01_tcp_ar/100/00010088/s005_2015_03_18/00010088_s005_t003.edf</vt:lpstr>
      <vt:lpstr>Figure 27. Electrode pop (single) /gluster_volume/data/isip/data/tuh_eeg_seizure/v1.5.0/edf/train/01_tcp_ar/087/00008738/s005_2013_06_05/00008738_s005_t003.edf</vt:lpstr>
      <vt:lpstr>Figure 28. Electrode pop run /gluster_volume/data/isip/data/tuh_eeg_seizure/v1.5.0/edf/train/01_tcp_ar/100/00010088/s005_2015_03_18/00010088_s005_t008.edf</vt:lpstr>
      <vt:lpstr>Figure 29. Jerk /gluster_volume/data/isip/data/tuh_eeg_seizure/v1.5.0/edf/train/01_tcp_ar/088/00008829/s002_2012_03_29/00008829_s002_t000.edf</vt:lpstr>
      <vt:lpstr>Figure 30. Repetitive Jerking</vt:lpstr>
      <vt:lpstr>EMG artifact (T6-O2) /gluster_volume/data/isip/data/tuh_eeg_seizure/work/second_pass_set/edf/01_tcp_ar/030/00003005/s004_2010_06_18/ 030/00003005_s004_t001.edf</vt:lpstr>
      <vt:lpstr>Electrode Movement*** /gluster_volume/data/isip/data/tuh_eeg_seizure/work/second_pass_set/edf/01_tcp_ar/030/00003005/s004_2010_06_18/ 030/00003005_s004_t001.edf</vt:lpstr>
      <vt:lpstr>Electrostatic  /gluster_volume/data/isip/data/tuh_eeg_seizure/work/second_pass_set/edf/01_tcp_ar/030/00003005/s004_2010_06_18/ 030/00003005_s004_t001.edf</vt:lpstr>
      <vt:lpstr>Jerking (myoclonous) /gluster_volume/data/isip/data/tuh_eeg_seizure/work/second_pass_set/edf/01_tcp_ar/030/00003005/s004_2010_06_18/ 030/00003005_s004_t001.edf</vt:lpstr>
      <vt:lpstr>Lead Artifact /gluster_volume/data/isip/data/tuh_eeg_seizure/work/second_pass_set/edf/01_tcp_ar/030/00003005/s004_2010_06_18/ 030/00003005_s004_t001.edf</vt:lpstr>
      <vt:lpstr>Breach Rhythm (report verified) /gluster_volume/data/isip/data/tuh_eeg_seizure/work/second_pass_set/edf/01_tcp_ar/077/00007793/s001_2011_05_27/00007793_s001_t000.edf</vt:lpstr>
      <vt:lpstr>Pretty sure we annotated this as a FNSZ with breach on top  /gluster_volume/data/isip/data/tuh_eeg_seizure/work/second_pass_set/edf/01_tcp_ar/077/00007793/s001_2011_05_27/00007793_s001_t000.edf</vt:lpstr>
      <vt:lpstr>EKG artifact /gluster_volume/data/isip/data/tuh_eeg_seizure/v1.5.0/edf/train/01_tcp_ar/125/00012526/s002_2015_01_09/00012526_s002_t000.edf</vt:lpstr>
      <vt:lpstr>Complex Partial (report verified) /gluster_volume/data/isip/data/tuh_eeg_seizure/work/second_pass_set/edf/01_tcp_ar/044/00004456/s012_2014_06_18/00004456_s012_t002.edf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saf rahman</dc:creator>
  <cp:lastModifiedBy>Dom Ochal</cp:lastModifiedBy>
  <cp:revision>48</cp:revision>
  <dcterms:created xsi:type="dcterms:W3CDTF">2019-12-25T01:57:34Z</dcterms:created>
  <dcterms:modified xsi:type="dcterms:W3CDTF">2020-03-09T01:57:30Z</dcterms:modified>
</cp:coreProperties>
</file>